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721" r:id="rId2"/>
    <p:sldId id="1747" r:id="rId3"/>
    <p:sldId id="1748" r:id="rId4"/>
    <p:sldId id="1749" r:id="rId5"/>
    <p:sldId id="1750" r:id="rId6"/>
    <p:sldId id="1717" r:id="rId7"/>
    <p:sldId id="1753" r:id="rId8"/>
    <p:sldId id="1754" r:id="rId9"/>
    <p:sldId id="1752" r:id="rId10"/>
    <p:sldId id="1757" r:id="rId11"/>
    <p:sldId id="1756" r:id="rId12"/>
    <p:sldId id="1759" r:id="rId13"/>
    <p:sldId id="1760" r:id="rId14"/>
    <p:sldId id="1733" r:id="rId15"/>
    <p:sldId id="1761" r:id="rId16"/>
    <p:sldId id="1718" r:id="rId17"/>
  </p:sldIdLst>
  <p:sldSz cx="12192000" cy="6858000"/>
  <p:notesSz cx="6858000" cy="9144000"/>
  <p:embeddedFontLst>
    <p:embeddedFont>
      <p:font typeface="思源黑体 CN Bold" panose="02010600030101010101" charset="-122"/>
      <p:bold r:id="rId20"/>
    </p:embeddedFont>
    <p:embeddedFont>
      <p:font typeface="思源黑体 CN Regular" panose="02010600030101010101" charset="-122"/>
      <p:regular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64F1FC"/>
    <a:srgbClr val="005BEA"/>
    <a:srgbClr val="010341"/>
    <a:srgbClr val="061F59"/>
    <a:srgbClr val="051853"/>
    <a:srgbClr val="666666"/>
    <a:srgbClr val="050318"/>
    <a:srgbClr val="091337"/>
    <a:srgbClr val="080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6" autoAdjust="0"/>
    <p:restoredTop sz="95026" autoAdjust="0"/>
  </p:normalViewPr>
  <p:slideViewPr>
    <p:cSldViewPr snapToGrid="0">
      <p:cViewPr varScale="1">
        <p:scale>
          <a:sx n="84" d="100"/>
          <a:sy n="84" d="100"/>
        </p:scale>
        <p:origin x="48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  <a:t>2025/9/4</a:t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charset="-122"/>
                <a:ea typeface="思源黑体 CN Regular" panose="020B0500000000000000" charset="-122"/>
              </a:rPr>
              <a:t>‹#›</a:t>
            </a:fld>
            <a:endParaRPr lang="zh-CN" altLang="en-US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52C681AF-5306-4ED1-B6D0-6D8D37A1CF77}" type="datetimeFigureOut">
              <a:rPr lang="zh-CN" altLang="en-US" smtClean="0"/>
              <a:t>2025/9/4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charset="-122"/>
                <a:ea typeface="思源黑体 CN Regular" panose="020B0500000000000000" charset="-122"/>
              </a:defRPr>
            </a:lvl1pPr>
          </a:lstStyle>
          <a:p>
            <a:fld id="{C086B4CD-93D5-45CC-99AD-A413BF1F0D7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charset="-122"/>
        <a:ea typeface="思源黑体 CN Regular" panose="020B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蓝色, 游戏机, 水, 夜晚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65" b="22436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0306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, 动物, 珊瑚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/>
          <a:stretch>
            <a:fillRect/>
          </a:stretch>
        </p:blipFill>
        <p:spPr>
          <a:xfrm>
            <a:off x="0" y="0"/>
            <a:ext cx="8498801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170B3">
                  <a:alpha val="0"/>
                </a:srgbClr>
              </a:gs>
              <a:gs pos="34000">
                <a:srgbClr val="0A336B">
                  <a:alpha val="0"/>
                </a:srgbClr>
              </a:gs>
              <a:gs pos="97000">
                <a:srgbClr val="01013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夜晚的星空&#10;&#10;低可信度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435380" y="1442798"/>
            <a:ext cx="9275521" cy="3789524"/>
          </a:xfrm>
          <a:prstGeom prst="rect">
            <a:avLst/>
          </a:prstGeom>
          <a:solidFill>
            <a:srgbClr val="010341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0503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黑暗中有许多星星&#10;&#10;低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7840"/>
            <a:ext cx="7164729" cy="4030160"/>
          </a:xfrm>
          <a:prstGeom prst="rect">
            <a:avLst/>
          </a:prstGeom>
        </p:spPr>
      </p:pic>
      <p:pic>
        <p:nvPicPr>
          <p:cNvPr id="7" name="图片 6" descr="黑暗中有许多星星&#10;&#10;低可信度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027271" y="0"/>
            <a:ext cx="7164729" cy="403016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2827840"/>
            <a:ext cx="5842000" cy="1202320"/>
          </a:xfrm>
          <a:prstGeom prst="rect">
            <a:avLst/>
          </a:prstGeom>
          <a:gradFill>
            <a:gsLst>
              <a:gs pos="100000">
                <a:srgbClr val="050318">
                  <a:alpha val="0"/>
                </a:srgbClr>
              </a:gs>
              <a:gs pos="0">
                <a:srgbClr val="05031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flipV="1">
            <a:off x="6350000" y="2827840"/>
            <a:ext cx="5842000" cy="1202320"/>
          </a:xfrm>
          <a:prstGeom prst="rect">
            <a:avLst/>
          </a:prstGeom>
          <a:gradFill>
            <a:gsLst>
              <a:gs pos="100000">
                <a:srgbClr val="050318">
                  <a:alpha val="0"/>
                </a:srgbClr>
              </a:gs>
              <a:gs pos="0">
                <a:srgbClr val="050318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1033F">
                  <a:alpha val="0"/>
                </a:srgbClr>
              </a:gs>
              <a:gs pos="100000">
                <a:srgbClr val="01033F">
                  <a:alpha val="0"/>
                </a:srgbClr>
              </a:gs>
              <a:gs pos="50000">
                <a:srgbClr val="01043F"/>
              </a:gs>
            </a:gsLst>
            <a:lin ang="18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0101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夜晚的大桥&#10;&#10;中度可信度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40"/>
          <a:stretch>
            <a:fillRect/>
          </a:stretch>
        </p:blipFill>
        <p:spPr>
          <a:xfrm>
            <a:off x="0" y="821788"/>
            <a:ext cx="12192000" cy="6036212"/>
          </a:xfrm>
          <a:prstGeom prst="rect">
            <a:avLst/>
          </a:prstGeom>
        </p:spPr>
      </p:pic>
      <p:pic>
        <p:nvPicPr>
          <p:cNvPr id="5" name="图片 4" descr="背景图案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192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A336B"/>
              </a:gs>
              <a:gs pos="97000">
                <a:srgbClr val="01013F"/>
              </a:gs>
            </a:gsLst>
            <a:path path="circle">
              <a:fillToRect l="50000" t="130000" r="50000" b="-30000"/>
            </a:path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82040" y="800545"/>
            <a:ext cx="10017262" cy="693017"/>
            <a:chOff x="1082040" y="823695"/>
            <a:chExt cx="10017262" cy="69301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082040" y="1002564"/>
              <a:ext cx="2369820" cy="0"/>
            </a:xfrm>
            <a:prstGeom prst="line">
              <a:avLst/>
            </a:prstGeom>
            <a:ln w="12700">
              <a:gradFill>
                <a:gsLst>
                  <a:gs pos="0">
                    <a:srgbClr val="4DC5F5">
                      <a:alpha val="0"/>
                    </a:srgbClr>
                  </a:gs>
                  <a:gs pos="100000">
                    <a:srgbClr val="4DC5F5">
                      <a:alpha val="3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451860" y="1002564"/>
              <a:ext cx="167640" cy="167640"/>
            </a:xfrm>
            <a:prstGeom prst="line">
              <a:avLst/>
            </a:prstGeom>
            <a:ln w="12700">
              <a:solidFill>
                <a:srgbClr val="4DC5F5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6072" y="823695"/>
              <a:ext cx="7159856" cy="693017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>
            <a:xfrm>
              <a:off x="3622539" y="1170203"/>
              <a:ext cx="4946923" cy="0"/>
            </a:xfrm>
            <a:prstGeom prst="line">
              <a:avLst/>
            </a:prstGeom>
            <a:ln w="12700">
              <a:gradFill>
                <a:gsLst>
                  <a:gs pos="0">
                    <a:srgbClr val="4DC5F5">
                      <a:alpha val="30000"/>
                    </a:srgbClr>
                  </a:gs>
                  <a:gs pos="50000">
                    <a:srgbClr val="4DC5F5">
                      <a:alpha val="50000"/>
                    </a:srgbClr>
                  </a:gs>
                  <a:gs pos="100000">
                    <a:srgbClr val="4DC5F5">
                      <a:alpha val="3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8729482" y="1002564"/>
              <a:ext cx="2369820" cy="0"/>
            </a:xfrm>
            <a:prstGeom prst="line">
              <a:avLst/>
            </a:prstGeom>
            <a:ln w="12700">
              <a:gradFill>
                <a:gsLst>
                  <a:gs pos="0">
                    <a:srgbClr val="4DC5F5">
                      <a:alpha val="0"/>
                    </a:srgbClr>
                  </a:gs>
                  <a:gs pos="100000">
                    <a:srgbClr val="4DC5F5">
                      <a:alpha val="30000"/>
                    </a:srgb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8561842" y="1002564"/>
              <a:ext cx="167640" cy="167640"/>
            </a:xfrm>
            <a:prstGeom prst="line">
              <a:avLst/>
            </a:prstGeom>
            <a:ln w="12700">
              <a:solidFill>
                <a:srgbClr val="4DC5F5">
                  <a:alpha val="3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2900"/>
            <a:ext cx="12192000" cy="14351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-16413944" y="-15289886"/>
            <a:ext cx="44725573" cy="37127736"/>
            <a:chOff x="-8991600" y="-7696200"/>
            <a:chExt cx="30548168" cy="23053403"/>
          </a:xfrm>
        </p:grpSpPr>
        <p:sp>
          <p:nvSpPr>
            <p:cNvPr id="8" name="文本框 7"/>
            <p:cNvSpPr txBox="1"/>
            <p:nvPr userDrawn="1"/>
          </p:nvSpPr>
          <p:spPr>
            <a:xfrm>
              <a:off x="-8991600" y="-7696200"/>
              <a:ext cx="647288" cy="31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</a:rPr>
                <a:t>Gao.</a:t>
              </a:r>
              <a:endParaRPr lang="zh-CN" altLang="en-US" sz="2700" b="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9" name="文本框 8"/>
            <p:cNvSpPr txBox="1"/>
            <p:nvPr userDrawn="1"/>
          </p:nvSpPr>
          <p:spPr>
            <a:xfrm>
              <a:off x="20909280" y="-7696200"/>
              <a:ext cx="647288" cy="31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</a:rPr>
                <a:t>Gao.</a:t>
              </a:r>
              <a:endParaRPr lang="zh-CN" altLang="en-US" sz="2700" b="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0" name="文本框 9"/>
            <p:cNvSpPr txBox="1"/>
            <p:nvPr userDrawn="1"/>
          </p:nvSpPr>
          <p:spPr>
            <a:xfrm>
              <a:off x="-8991600" y="15041880"/>
              <a:ext cx="647288" cy="31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</a:rPr>
                <a:t>Gao.</a:t>
              </a:r>
              <a:endParaRPr lang="zh-CN" altLang="en-US" sz="2700" b="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  <p:sp>
          <p:nvSpPr>
            <p:cNvPr id="11" name="文本框 10"/>
            <p:cNvSpPr txBox="1"/>
            <p:nvPr userDrawn="1"/>
          </p:nvSpPr>
          <p:spPr>
            <a:xfrm>
              <a:off x="20909280" y="15041880"/>
              <a:ext cx="647288" cy="31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700" b="0" dirty="0">
                  <a:latin typeface="思源黑体 CN Regular" panose="020B0500000000000000" charset="-122"/>
                  <a:ea typeface="思源黑体 CN Regular" panose="020B0500000000000000" charset="-122"/>
                  <a:cs typeface="思源黑体 CN Regular" panose="020B0500000000000000" charset="-122"/>
                </a:rPr>
                <a:t>Gao.</a:t>
              </a:r>
              <a:endParaRPr lang="zh-CN" altLang="en-US" sz="2700" b="0" dirty="0"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91301" y="2004500"/>
            <a:ext cx="99006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spc="600" dirty="0"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基于</a:t>
            </a:r>
            <a:r>
              <a:rPr lang="en-US" altLang="zh-CN" sz="5400" spc="600" dirty="0" err="1"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opencv</a:t>
            </a:r>
            <a:r>
              <a:rPr lang="zh-CN" altLang="en-US" sz="5400" spc="600" dirty="0"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</a:t>
            </a:r>
            <a:r>
              <a:rPr lang="en-US" altLang="zh-CN" sz="5400" spc="600" dirty="0" err="1"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udp</a:t>
            </a:r>
            <a:r>
              <a:rPr lang="zh-CN" altLang="en-US" sz="5400" spc="600" dirty="0"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的在</a:t>
            </a:r>
            <a:r>
              <a:rPr lang="en-US" altLang="zh-CN" sz="5400" spc="600" dirty="0"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unity</a:t>
            </a:r>
            <a:r>
              <a:rPr lang="zh-CN" altLang="en-US" sz="5400" spc="600" dirty="0"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虚拟场景中的手部识别与追踪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38100" dir="2700000" algn="tl" rotWithShape="0">
                  <a:srgbClr val="00C6FB">
                    <a:alpha val="50000"/>
                  </a:srgbClr>
                </a:outerShdw>
              </a:effectLst>
              <a:uLnTx/>
              <a:uFillTx/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163824" y="891872"/>
            <a:ext cx="8533996" cy="3860365"/>
            <a:chOff x="5618380" y="1648470"/>
            <a:chExt cx="5878272" cy="3055595"/>
          </a:xfrm>
        </p:grpSpPr>
        <p:sp>
          <p:nvSpPr>
            <p:cNvPr id="4" name="矩形 3"/>
            <p:cNvSpPr/>
            <p:nvPr/>
          </p:nvSpPr>
          <p:spPr>
            <a:xfrm>
              <a:off x="5618380" y="1648470"/>
              <a:ext cx="41910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1200" cap="none" spc="150" normalizeH="0" baseline="0" noProof="0" dirty="0">
                  <a:ln>
                    <a:noFill/>
                  </a:ln>
                  <a:gradFill>
                    <a:gsLst>
                      <a:gs pos="52000">
                        <a:srgbClr val="BEF6F9"/>
                      </a:gs>
                      <a:gs pos="89000">
                        <a:srgbClr val="4472C4">
                          <a:lumMod val="30000"/>
                          <a:lumOff val="70000"/>
                          <a:alpha val="1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THE POSSIBILITIES FOR THE FUTURE ARE ENDLESS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923855" y="1686570"/>
              <a:ext cx="1572797" cy="146180"/>
              <a:chOff x="6941297" y="1754828"/>
              <a:chExt cx="1429814" cy="132891"/>
            </a:xfrm>
          </p:grpSpPr>
          <p:sp>
            <p:nvSpPr>
              <p:cNvPr id="9" name="任意多边形: 形状 8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flipH="1" flipV="1">
              <a:off x="5618383" y="4604222"/>
              <a:ext cx="5869581" cy="99843"/>
              <a:chOff x="558719" y="1754828"/>
              <a:chExt cx="7812392" cy="132891"/>
            </a:xfrm>
          </p:grpSpPr>
          <p:sp>
            <p:nvSpPr>
              <p:cNvPr id="7" name="任意多边形: 形状 6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58719" y="1815612"/>
                <a:ext cx="7516542" cy="10307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59876" y="608303"/>
            <a:ext cx="16722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绘制直线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152360" y="2776774"/>
            <a:ext cx="4053841" cy="992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利用</a:t>
            </a:r>
            <a:r>
              <a:rPr lang="en-US" altLang="zh-CN" sz="1600" dirty="0" err="1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linerender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这个组件，定义直线的起点和终点，定义直线的起始和终止宽度等属性，不断的更新其坐标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52360" y="4391589"/>
            <a:ext cx="4053841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如下页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所示，绘制关键点之间的线段，使其成为一个简易的手部模型。</a:t>
            </a:r>
          </a:p>
        </p:txBody>
      </p:sp>
      <p:sp>
        <p:nvSpPr>
          <p:cNvPr id="18" name="矩形: 圆角 17"/>
          <p:cNvSpPr/>
          <p:nvPr/>
        </p:nvSpPr>
        <p:spPr>
          <a:xfrm>
            <a:off x="7249896" y="2236033"/>
            <a:ext cx="1568611" cy="346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编写脚本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7249896" y="3934523"/>
            <a:ext cx="3238272" cy="3701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kern="0" dirty="0"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指定每条线段开始和结束的点</a:t>
            </a:r>
          </a:p>
        </p:txBody>
      </p:sp>
      <p:sp>
        <p:nvSpPr>
          <p:cNvPr id="13" name="椭圆 12"/>
          <p:cNvSpPr/>
          <p:nvPr/>
        </p:nvSpPr>
        <p:spPr>
          <a:xfrm>
            <a:off x="-619760" y="4448810"/>
            <a:ext cx="8616950" cy="160655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softEdge rad="635000"/>
          </a:effectLst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600" kern="0" dirty="0">
              <a:solidFill>
                <a:prstClr val="white"/>
              </a:solidFill>
              <a:latin typeface="+mn-ea"/>
              <a:cs typeface="思源黑体 CN Regular" panose="020B050000000000000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810508-0B90-8432-5389-2D8ADADD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53" y="3913597"/>
            <a:ext cx="4533900" cy="5511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0282D6-CD2C-4944-1815-3F66F76C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116" y="2157731"/>
            <a:ext cx="3057525" cy="752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C6913A-7CDA-3C4B-1136-86EE5CEF1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53" y="3035664"/>
            <a:ext cx="41433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2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59876" y="608303"/>
            <a:ext cx="16722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手部模型</a:t>
            </a:r>
          </a:p>
        </p:txBody>
      </p:sp>
      <p:sp>
        <p:nvSpPr>
          <p:cNvPr id="13" name="椭圆 12"/>
          <p:cNvSpPr/>
          <p:nvPr/>
        </p:nvSpPr>
        <p:spPr>
          <a:xfrm>
            <a:off x="-619760" y="4448810"/>
            <a:ext cx="8616950" cy="160655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softEdge rad="635000"/>
          </a:effectLst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600" kern="0" dirty="0">
              <a:solidFill>
                <a:prstClr val="white"/>
              </a:solidFill>
              <a:latin typeface="+mn-ea"/>
              <a:cs typeface="思源黑体 CN Regular" panose="020B0500000000000000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03E337-FCBE-4FE8-D5BA-36BF97353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56" y="1705962"/>
            <a:ext cx="5980176" cy="344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0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405" y="1794076"/>
            <a:ext cx="2406007" cy="3680192"/>
            <a:chOff x="-4405" y="1794076"/>
            <a:chExt cx="2406007" cy="3680192"/>
          </a:xfrm>
        </p:grpSpPr>
        <p:sp>
          <p:nvSpPr>
            <p:cNvPr id="2" name="矩形 1"/>
            <p:cNvSpPr/>
            <p:nvPr/>
          </p:nvSpPr>
          <p:spPr>
            <a:xfrm>
              <a:off x="214830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8922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4405" y="4761268"/>
              <a:ext cx="1399459" cy="713000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887981" y="608303"/>
            <a:ext cx="24160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创建虚拟环境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10626716" y="2963033"/>
            <a:ext cx="1565284" cy="931934"/>
            <a:chOff x="4901685" y="1794076"/>
            <a:chExt cx="2186772" cy="931934"/>
          </a:xfrm>
        </p:grpSpPr>
        <p:sp>
          <p:nvSpPr>
            <p:cNvPr id="9" name="矩形 8"/>
            <p:cNvSpPr/>
            <p:nvPr/>
          </p:nvSpPr>
          <p:spPr>
            <a:xfrm>
              <a:off x="4901685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25777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089149" y="1498771"/>
            <a:ext cx="4109013" cy="44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创建平面和塔楼</a:t>
            </a:r>
          </a:p>
        </p:txBody>
      </p:sp>
      <p:sp>
        <p:nvSpPr>
          <p:cNvPr id="16" name="任意多边形: 形状 15"/>
          <p:cNvSpPr/>
          <p:nvPr/>
        </p:nvSpPr>
        <p:spPr>
          <a:xfrm>
            <a:off x="980136" y="1596039"/>
            <a:ext cx="4109013" cy="4109013"/>
          </a:xfrm>
          <a:custGeom>
            <a:avLst/>
            <a:gdLst>
              <a:gd name="connsiteX0" fmla="*/ 0 w 4109013"/>
              <a:gd name="connsiteY0" fmla="*/ 4109012 h 4109013"/>
              <a:gd name="connsiteX1" fmla="*/ 4109013 w 4109013"/>
              <a:gd name="connsiteY1" fmla="*/ 4109012 h 4109013"/>
              <a:gd name="connsiteX2" fmla="*/ 4109013 w 4109013"/>
              <a:gd name="connsiteY2" fmla="*/ 4109013 h 4109013"/>
              <a:gd name="connsiteX3" fmla="*/ 0 w 4109013"/>
              <a:gd name="connsiteY3" fmla="*/ 4109013 h 4109013"/>
              <a:gd name="connsiteX4" fmla="*/ 0 w 4109013"/>
              <a:gd name="connsiteY4" fmla="*/ 0 h 4109013"/>
              <a:gd name="connsiteX5" fmla="*/ 4109013 w 4109013"/>
              <a:gd name="connsiteY5" fmla="*/ 312945 h 4109013"/>
              <a:gd name="connsiteX6" fmla="*/ 4109013 w 4109013"/>
              <a:gd name="connsiteY6" fmla="*/ 3796068 h 4109013"/>
              <a:gd name="connsiteX7" fmla="*/ 0 w 4109013"/>
              <a:gd name="connsiteY7" fmla="*/ 4109012 h 410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9013" h="4109013">
                <a:moveTo>
                  <a:pt x="0" y="4109012"/>
                </a:moveTo>
                <a:lnTo>
                  <a:pt x="4109013" y="4109012"/>
                </a:lnTo>
                <a:lnTo>
                  <a:pt x="4109013" y="4109013"/>
                </a:lnTo>
                <a:lnTo>
                  <a:pt x="0" y="4109013"/>
                </a:lnTo>
                <a:close/>
                <a:moveTo>
                  <a:pt x="0" y="0"/>
                </a:moveTo>
                <a:lnTo>
                  <a:pt x="4109013" y="312945"/>
                </a:lnTo>
                <a:lnTo>
                  <a:pt x="4109013" y="3796068"/>
                </a:lnTo>
                <a:lnTo>
                  <a:pt x="0" y="4109012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gradFill>
              <a:gsLst>
                <a:gs pos="0">
                  <a:srgbClr val="64F1FC"/>
                </a:gs>
                <a:gs pos="43000">
                  <a:srgbClr val="005BEA">
                    <a:alpha val="0"/>
                  </a:srgbClr>
                </a:gs>
                <a:gs pos="22000">
                  <a:srgbClr val="005BEA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>
                <a:gradFill>
                  <a:gsLst>
                    <a:gs pos="0">
                      <a:srgbClr val="64F1FC"/>
                    </a:gs>
                    <a:gs pos="100000">
                      <a:srgbClr val="005BEA"/>
                    </a:gs>
                  </a:gsLst>
                  <a:lin ang="5400000" scaled="1"/>
                </a:gradFill>
              </a:ln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291E1A-4F33-CD63-241C-527304A0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26" y="3006899"/>
            <a:ext cx="4745474" cy="27469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5F2D8B4-E2C8-6C32-3C45-AD0945E76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318" y="2616029"/>
            <a:ext cx="3420745" cy="2743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8301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59875" y="608303"/>
            <a:ext cx="16722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实验结果</a:t>
            </a:r>
          </a:p>
        </p:txBody>
      </p:sp>
      <p:pic>
        <p:nvPicPr>
          <p:cNvPr id="208" name="图形 20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200000">
            <a:off x="936974" y="1538968"/>
            <a:ext cx="686753" cy="1074405"/>
          </a:xfrm>
          <a:custGeom>
            <a:avLst/>
            <a:gdLst>
              <a:gd name="connsiteX0" fmla="*/ 907455 w 907455"/>
              <a:gd name="connsiteY0" fmla="*/ 0 h 1419687"/>
              <a:gd name="connsiteX1" fmla="*/ 907455 w 907455"/>
              <a:gd name="connsiteY1" fmla="*/ 1230694 h 1419687"/>
              <a:gd name="connsiteX2" fmla="*/ 229042 w 907455"/>
              <a:gd name="connsiteY2" fmla="*/ 1230694 h 1419687"/>
              <a:gd name="connsiteX3" fmla="*/ 229042 w 907455"/>
              <a:gd name="connsiteY3" fmla="*/ 1419687 h 1419687"/>
              <a:gd name="connsiteX4" fmla="*/ 0 w 907455"/>
              <a:gd name="connsiteY4" fmla="*/ 1419687 h 1419687"/>
              <a:gd name="connsiteX5" fmla="*/ 0 w 907455"/>
              <a:gd name="connsiteY5" fmla="*/ 0 h 1419687"/>
              <a:gd name="connsiteX6" fmla="*/ 907455 w 907455"/>
              <a:gd name="connsiteY6" fmla="*/ 0 h 141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455" h="1419687">
                <a:moveTo>
                  <a:pt x="907455" y="0"/>
                </a:moveTo>
                <a:lnTo>
                  <a:pt x="907455" y="1230694"/>
                </a:lnTo>
                <a:lnTo>
                  <a:pt x="229042" y="1230694"/>
                </a:lnTo>
                <a:lnTo>
                  <a:pt x="229042" y="1419687"/>
                </a:lnTo>
                <a:lnTo>
                  <a:pt x="0" y="1419687"/>
                </a:lnTo>
                <a:lnTo>
                  <a:pt x="0" y="0"/>
                </a:lnTo>
                <a:lnTo>
                  <a:pt x="907455" y="0"/>
                </a:lnTo>
                <a:close/>
              </a:path>
            </a:pathLst>
          </a:cu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F709D0-85C1-F5ED-0EC0-CDF987FA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68" y="1732794"/>
            <a:ext cx="5392339" cy="3305550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8005E0C-185A-2CD3-78E2-29507249709B}"/>
              </a:ext>
            </a:extLst>
          </p:cNvPr>
          <p:cNvSpPr/>
          <p:nvPr/>
        </p:nvSpPr>
        <p:spPr>
          <a:xfrm>
            <a:off x="5159431" y="5497206"/>
            <a:ext cx="1568611" cy="346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捕获手部信息</a:t>
            </a:r>
          </a:p>
        </p:txBody>
      </p:sp>
    </p:spTree>
    <p:extLst>
      <p:ext uri="{BB962C8B-B14F-4D97-AF65-F5344CB8AC3E}">
        <p14:creationId xmlns:p14="http://schemas.microsoft.com/office/powerpoint/2010/main" val="154121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59875" y="608303"/>
            <a:ext cx="16722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实验结果</a:t>
            </a:r>
          </a:p>
        </p:txBody>
      </p:sp>
      <p:pic>
        <p:nvPicPr>
          <p:cNvPr id="208" name="图形 20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200000">
            <a:off x="936974" y="1538968"/>
            <a:ext cx="686753" cy="1074405"/>
          </a:xfrm>
          <a:custGeom>
            <a:avLst/>
            <a:gdLst>
              <a:gd name="connsiteX0" fmla="*/ 907455 w 907455"/>
              <a:gd name="connsiteY0" fmla="*/ 0 h 1419687"/>
              <a:gd name="connsiteX1" fmla="*/ 907455 w 907455"/>
              <a:gd name="connsiteY1" fmla="*/ 1230694 h 1419687"/>
              <a:gd name="connsiteX2" fmla="*/ 229042 w 907455"/>
              <a:gd name="connsiteY2" fmla="*/ 1230694 h 1419687"/>
              <a:gd name="connsiteX3" fmla="*/ 229042 w 907455"/>
              <a:gd name="connsiteY3" fmla="*/ 1419687 h 1419687"/>
              <a:gd name="connsiteX4" fmla="*/ 0 w 907455"/>
              <a:gd name="connsiteY4" fmla="*/ 1419687 h 1419687"/>
              <a:gd name="connsiteX5" fmla="*/ 0 w 907455"/>
              <a:gd name="connsiteY5" fmla="*/ 0 h 1419687"/>
              <a:gd name="connsiteX6" fmla="*/ 907455 w 907455"/>
              <a:gd name="connsiteY6" fmla="*/ 0 h 141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455" h="1419687">
                <a:moveTo>
                  <a:pt x="907455" y="0"/>
                </a:moveTo>
                <a:lnTo>
                  <a:pt x="907455" y="1230694"/>
                </a:lnTo>
                <a:lnTo>
                  <a:pt x="229042" y="1230694"/>
                </a:lnTo>
                <a:lnTo>
                  <a:pt x="229042" y="1419687"/>
                </a:lnTo>
                <a:lnTo>
                  <a:pt x="0" y="1419687"/>
                </a:lnTo>
                <a:lnTo>
                  <a:pt x="0" y="0"/>
                </a:lnTo>
                <a:lnTo>
                  <a:pt x="907455" y="0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8005E0C-185A-2CD3-78E2-29507249709B}"/>
              </a:ext>
            </a:extLst>
          </p:cNvPr>
          <p:cNvSpPr/>
          <p:nvPr/>
        </p:nvSpPr>
        <p:spPr>
          <a:xfrm>
            <a:off x="4757095" y="5247163"/>
            <a:ext cx="3061025" cy="492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手部轻微碰撞塔楼之后塔楼倒塌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F1488B-A002-B0FD-BE05-95195B104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9" r="2191" b="2057"/>
          <a:stretch/>
        </p:blipFill>
        <p:spPr bwMode="auto">
          <a:xfrm>
            <a:off x="3171491" y="1664017"/>
            <a:ext cx="5849017" cy="32659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59875" y="608303"/>
            <a:ext cx="16722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实验结果</a:t>
            </a:r>
          </a:p>
        </p:txBody>
      </p:sp>
      <p:pic>
        <p:nvPicPr>
          <p:cNvPr id="208" name="图形 20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6200000">
            <a:off x="936974" y="1538968"/>
            <a:ext cx="686753" cy="1074405"/>
          </a:xfrm>
          <a:custGeom>
            <a:avLst/>
            <a:gdLst>
              <a:gd name="connsiteX0" fmla="*/ 907455 w 907455"/>
              <a:gd name="connsiteY0" fmla="*/ 0 h 1419687"/>
              <a:gd name="connsiteX1" fmla="*/ 907455 w 907455"/>
              <a:gd name="connsiteY1" fmla="*/ 1230694 h 1419687"/>
              <a:gd name="connsiteX2" fmla="*/ 229042 w 907455"/>
              <a:gd name="connsiteY2" fmla="*/ 1230694 h 1419687"/>
              <a:gd name="connsiteX3" fmla="*/ 229042 w 907455"/>
              <a:gd name="connsiteY3" fmla="*/ 1419687 h 1419687"/>
              <a:gd name="connsiteX4" fmla="*/ 0 w 907455"/>
              <a:gd name="connsiteY4" fmla="*/ 1419687 h 1419687"/>
              <a:gd name="connsiteX5" fmla="*/ 0 w 907455"/>
              <a:gd name="connsiteY5" fmla="*/ 0 h 1419687"/>
              <a:gd name="connsiteX6" fmla="*/ 907455 w 907455"/>
              <a:gd name="connsiteY6" fmla="*/ 0 h 141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7455" h="1419687">
                <a:moveTo>
                  <a:pt x="907455" y="0"/>
                </a:moveTo>
                <a:lnTo>
                  <a:pt x="907455" y="1230694"/>
                </a:lnTo>
                <a:lnTo>
                  <a:pt x="229042" y="1230694"/>
                </a:lnTo>
                <a:lnTo>
                  <a:pt x="229042" y="1419687"/>
                </a:lnTo>
                <a:lnTo>
                  <a:pt x="0" y="1419687"/>
                </a:lnTo>
                <a:lnTo>
                  <a:pt x="0" y="0"/>
                </a:lnTo>
                <a:lnTo>
                  <a:pt x="907455" y="0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38005E0C-185A-2CD3-78E2-29507249709B}"/>
              </a:ext>
            </a:extLst>
          </p:cNvPr>
          <p:cNvSpPr/>
          <p:nvPr/>
        </p:nvSpPr>
        <p:spPr>
          <a:xfrm>
            <a:off x="4784527" y="5376600"/>
            <a:ext cx="3061025" cy="4921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实时渲染手部动作以及其姿势。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11755A-D097-7104-179F-B5CDC0CA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546" y="1230183"/>
            <a:ext cx="5986907" cy="401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8934" y="3065885"/>
            <a:ext cx="398057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8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谢谢观看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618380" y="1648470"/>
            <a:ext cx="5878272" cy="3055595"/>
            <a:chOff x="5618380" y="1648470"/>
            <a:chExt cx="5878272" cy="3055595"/>
          </a:xfrm>
        </p:grpSpPr>
        <p:sp>
          <p:nvSpPr>
            <p:cNvPr id="4" name="矩形 3"/>
            <p:cNvSpPr/>
            <p:nvPr/>
          </p:nvSpPr>
          <p:spPr>
            <a:xfrm>
              <a:off x="5618380" y="1648470"/>
              <a:ext cx="4191000" cy="245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0" i="0" u="none" strike="noStrike" kern="1200" cap="none" spc="150" normalizeH="0" baseline="0" noProof="0" dirty="0">
                  <a:ln>
                    <a:noFill/>
                  </a:ln>
                  <a:gradFill>
                    <a:gsLst>
                      <a:gs pos="52000">
                        <a:srgbClr val="BEF6F9"/>
                      </a:gs>
                      <a:gs pos="89000">
                        <a:srgbClr val="4472C4">
                          <a:lumMod val="30000"/>
                          <a:lumOff val="70000"/>
                          <a:alpha val="10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THE POSSIBILITIES FOR THE FUTURE ARE ENDLESS</a:t>
              </a: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923855" y="1686570"/>
              <a:ext cx="1572797" cy="146180"/>
              <a:chOff x="6941297" y="1754828"/>
              <a:chExt cx="1429814" cy="132891"/>
            </a:xfrm>
          </p:grpSpPr>
          <p:sp>
            <p:nvSpPr>
              <p:cNvPr id="9" name="任意多边形: 形状 8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941297" y="1816507"/>
                <a:ext cx="923375" cy="8518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 flipH="1" flipV="1">
              <a:off x="5618383" y="4604222"/>
              <a:ext cx="5869581" cy="99843"/>
              <a:chOff x="558719" y="1754828"/>
              <a:chExt cx="7812392" cy="132891"/>
            </a:xfrm>
          </p:grpSpPr>
          <p:sp>
            <p:nvSpPr>
              <p:cNvPr id="7" name="任意多边形: 形状 6"/>
              <p:cNvSpPr/>
              <p:nvPr/>
            </p:nvSpPr>
            <p:spPr>
              <a:xfrm flipH="1">
                <a:off x="7749966" y="1754828"/>
                <a:ext cx="621145" cy="132891"/>
              </a:xfrm>
              <a:custGeom>
                <a:avLst/>
                <a:gdLst>
                  <a:gd name="connsiteX0" fmla="*/ 478289 w 1555248"/>
                  <a:gd name="connsiteY0" fmla="*/ 54610 h 332740"/>
                  <a:gd name="connsiteX1" fmla="*/ 414004 w 1555248"/>
                  <a:gd name="connsiteY1" fmla="*/ 118109 h 332740"/>
                  <a:gd name="connsiteX2" fmla="*/ 472893 w 1555248"/>
                  <a:gd name="connsiteY2" fmla="*/ 118109 h 332740"/>
                  <a:gd name="connsiteX3" fmla="*/ 537178 w 1555248"/>
                  <a:gd name="connsiteY3" fmla="*/ 54610 h 332740"/>
                  <a:gd name="connsiteX4" fmla="*/ 355115 w 1555248"/>
                  <a:gd name="connsiteY4" fmla="*/ 54610 h 332740"/>
                  <a:gd name="connsiteX5" fmla="*/ 290830 w 1555248"/>
                  <a:gd name="connsiteY5" fmla="*/ 118109 h 332740"/>
                  <a:gd name="connsiteX6" fmla="*/ 349719 w 1555248"/>
                  <a:gd name="connsiteY6" fmla="*/ 118109 h 332740"/>
                  <a:gd name="connsiteX7" fmla="*/ 414004 w 1555248"/>
                  <a:gd name="connsiteY7" fmla="*/ 54610 h 332740"/>
                  <a:gd name="connsiteX8" fmla="*/ 231941 w 1555248"/>
                  <a:gd name="connsiteY8" fmla="*/ 54610 h 332740"/>
                  <a:gd name="connsiteX9" fmla="*/ 167656 w 1555248"/>
                  <a:gd name="connsiteY9" fmla="*/ 118109 h 332740"/>
                  <a:gd name="connsiteX10" fmla="*/ 226545 w 1555248"/>
                  <a:gd name="connsiteY10" fmla="*/ 118109 h 332740"/>
                  <a:gd name="connsiteX11" fmla="*/ 290830 w 1555248"/>
                  <a:gd name="connsiteY11" fmla="*/ 54610 h 332740"/>
                  <a:gd name="connsiteX12" fmla="*/ 167640 w 1555248"/>
                  <a:gd name="connsiteY12" fmla="*/ 0 h 332740"/>
                  <a:gd name="connsiteX13" fmla="*/ 1203960 w 1555248"/>
                  <a:gd name="connsiteY13" fmla="*/ 0 h 332740"/>
                  <a:gd name="connsiteX14" fmla="*/ 1554480 w 1555248"/>
                  <a:gd name="connsiteY14" fmla="*/ 152400 h 332740"/>
                  <a:gd name="connsiteX15" fmla="*/ 1555248 w 1555248"/>
                  <a:gd name="connsiteY15" fmla="*/ 179665 h 332740"/>
                  <a:gd name="connsiteX16" fmla="*/ 228600 w 1555248"/>
                  <a:gd name="connsiteY16" fmla="*/ 179665 h 332740"/>
                  <a:gd name="connsiteX17" fmla="*/ 93188 w 1555248"/>
                  <a:gd name="connsiteY17" fmla="*/ 332740 h 332740"/>
                  <a:gd name="connsiteX18" fmla="*/ 5080 w 1555248"/>
                  <a:gd name="connsiteY18" fmla="*/ 332740 h 332740"/>
                  <a:gd name="connsiteX19" fmla="*/ 0 w 1555248"/>
                  <a:gd name="connsiteY19" fmla="*/ 162560 h 332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555248" h="332740">
                    <a:moveTo>
                      <a:pt x="478289" y="54610"/>
                    </a:moveTo>
                    <a:lnTo>
                      <a:pt x="414004" y="118109"/>
                    </a:lnTo>
                    <a:lnTo>
                      <a:pt x="472893" y="118109"/>
                    </a:lnTo>
                    <a:lnTo>
                      <a:pt x="537178" y="54610"/>
                    </a:lnTo>
                    <a:close/>
                    <a:moveTo>
                      <a:pt x="355115" y="54610"/>
                    </a:moveTo>
                    <a:lnTo>
                      <a:pt x="290830" y="118109"/>
                    </a:lnTo>
                    <a:lnTo>
                      <a:pt x="349719" y="118109"/>
                    </a:lnTo>
                    <a:lnTo>
                      <a:pt x="414004" y="54610"/>
                    </a:lnTo>
                    <a:close/>
                    <a:moveTo>
                      <a:pt x="231941" y="54610"/>
                    </a:moveTo>
                    <a:lnTo>
                      <a:pt x="167656" y="118109"/>
                    </a:lnTo>
                    <a:lnTo>
                      <a:pt x="226545" y="118109"/>
                    </a:lnTo>
                    <a:lnTo>
                      <a:pt x="290830" y="54610"/>
                    </a:lnTo>
                    <a:close/>
                    <a:moveTo>
                      <a:pt x="167640" y="0"/>
                    </a:moveTo>
                    <a:lnTo>
                      <a:pt x="1203960" y="0"/>
                    </a:lnTo>
                    <a:lnTo>
                      <a:pt x="1554480" y="152400"/>
                    </a:lnTo>
                    <a:lnTo>
                      <a:pt x="1555248" y="179665"/>
                    </a:lnTo>
                    <a:lnTo>
                      <a:pt x="228600" y="179665"/>
                    </a:lnTo>
                    <a:lnTo>
                      <a:pt x="93188" y="332740"/>
                    </a:lnTo>
                    <a:lnTo>
                      <a:pt x="5080" y="332740"/>
                    </a:lnTo>
                    <a:lnTo>
                      <a:pt x="0" y="162560"/>
                    </a:lnTo>
                    <a:close/>
                  </a:path>
                </a:pathLst>
              </a:cu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58719" y="1815612"/>
                <a:ext cx="7516542" cy="10307"/>
              </a:xfrm>
              <a:prstGeom prst="rect">
                <a:avLst/>
              </a:prstGeom>
              <a:solidFill>
                <a:srgbClr val="BEF6F9"/>
              </a:solidFill>
              <a:ln>
                <a:noFill/>
              </a:ln>
              <a:effectLst>
                <a:glow rad="63500">
                  <a:schemeClr val="bg1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</p:grpSp>
      <p:sp>
        <p:nvSpPr>
          <p:cNvPr id="11" name="Rectangle: Rounded Corners 42"/>
          <p:cNvSpPr/>
          <p:nvPr/>
        </p:nvSpPr>
        <p:spPr>
          <a:xfrm>
            <a:off x="7090908" y="5730511"/>
            <a:ext cx="3159516" cy="3174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2000">
                <a:srgbClr val="005BEA"/>
              </a:gs>
              <a:gs pos="0">
                <a:srgbClr val="00C6FB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723900" dist="63500" dir="5400000" sx="93000" sy="93000" algn="t" rotWithShape="0">
              <a:srgbClr val="00C6FB">
                <a:lumMod val="60000"/>
                <a:lumOff val="40000"/>
                <a:alpha val="70000"/>
              </a:srgbClr>
            </a:outerShdw>
          </a:effectLst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kern="0" spc="300" dirty="0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211002105 </a:t>
            </a:r>
            <a:r>
              <a:rPr lang="zh-CN" altLang="en-US" sz="1400" kern="0" spc="300" dirty="0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数媒</a:t>
            </a:r>
            <a:r>
              <a:rPr lang="en-US" altLang="zh-CN" sz="1400" kern="0" spc="300" dirty="0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21-2 </a:t>
            </a:r>
            <a:r>
              <a:rPr lang="zh-CN" altLang="en-US" sz="1400" kern="0" spc="300" dirty="0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刘昊旸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412FFC9-BC5E-D115-59AC-744CCEBCED16}"/>
              </a:ext>
            </a:extLst>
          </p:cNvPr>
          <p:cNvSpPr txBox="1"/>
          <p:nvPr/>
        </p:nvSpPr>
        <p:spPr>
          <a:xfrm>
            <a:off x="5958718" y="2278745"/>
            <a:ext cx="4980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60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dist="38100" dir="2700000" algn="tl" rotWithShape="0">
                    <a:srgbClr val="00C6FB">
                      <a:alpha val="50000"/>
                    </a:srgbClr>
                  </a:outerShdw>
                </a:effectLst>
                <a:uLnTx/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具体实现效果见演示视频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405" y="1794076"/>
            <a:ext cx="2406007" cy="3680192"/>
            <a:chOff x="-4405" y="1794076"/>
            <a:chExt cx="2406007" cy="3680192"/>
          </a:xfrm>
        </p:grpSpPr>
        <p:sp>
          <p:nvSpPr>
            <p:cNvPr id="2" name="矩形 1"/>
            <p:cNvSpPr/>
            <p:nvPr/>
          </p:nvSpPr>
          <p:spPr>
            <a:xfrm>
              <a:off x="214830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8922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4405" y="4761268"/>
              <a:ext cx="1399459" cy="713000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144187" y="608303"/>
            <a:ext cx="39036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创建项目以及配置环境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10626716" y="2963033"/>
            <a:ext cx="1565284" cy="931934"/>
            <a:chOff x="4901685" y="1794076"/>
            <a:chExt cx="2186772" cy="931934"/>
          </a:xfrm>
        </p:grpSpPr>
        <p:sp>
          <p:nvSpPr>
            <p:cNvPr id="9" name="矩形 8"/>
            <p:cNvSpPr/>
            <p:nvPr/>
          </p:nvSpPr>
          <p:spPr>
            <a:xfrm>
              <a:off x="4901685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25777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249323" y="3231404"/>
            <a:ext cx="4407873" cy="2245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 err="1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Mediapipe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：是在</a:t>
            </a:r>
            <a:r>
              <a:rPr lang="en-US" altLang="zh-CN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python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中用于实时的计算机视觉任务，例如手部追踪、面部识别、姿态估计、物体检测和手势识别等。</a:t>
            </a:r>
          </a:p>
          <a:p>
            <a:pPr>
              <a:lnSpc>
                <a:spcPct val="125000"/>
              </a:lnSpc>
            </a:pPr>
            <a:r>
              <a:rPr lang="en-US" altLang="zh-CN" sz="1600" dirty="0" err="1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Cvzone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：是封装了一系列常见的计算机视觉功能和模块，简化了基于 </a:t>
            </a:r>
            <a:r>
              <a:rPr lang="en-US" altLang="zh-CN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OpenCV 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和 </a:t>
            </a:r>
            <a:r>
              <a:rPr lang="en-US" altLang="zh-CN" sz="1600" dirty="0" err="1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Mediapipe</a:t>
            </a:r>
            <a:r>
              <a:rPr lang="en-US" altLang="zh-CN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 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进行计算机视觉任务的代码编写，例如人脸检测、手部追踪、姿势估计等。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49323" y="2126325"/>
            <a:ext cx="4109013" cy="906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200" b="0" i="0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创建项目，导入</a:t>
            </a:r>
            <a:r>
              <a:rPr lang="en-US" altLang="zh-CN" sz="2200" b="0" i="0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python</a:t>
            </a:r>
            <a:r>
              <a:rPr lang="zh-CN" altLang="en-US" sz="2200" b="0" i="0" dirty="0">
                <a:solidFill>
                  <a:schemeClr val="bg1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相关的包，实现手部识别</a:t>
            </a:r>
            <a:endParaRPr lang="zh-CN" altLang="en-US" sz="1400" spc="300" dirty="0">
              <a:gradFill>
                <a:gsLst>
                  <a:gs pos="100000">
                    <a:srgbClr val="00C5FB"/>
                  </a:gs>
                  <a:gs pos="0">
                    <a:srgbClr val="64F1FC"/>
                  </a:gs>
                </a:gsLst>
                <a:lin ang="0" scaled="0"/>
              </a:gradFill>
              <a:effectLst>
                <a:outerShdw blurRad="38100" dist="38100" dir="2700000" algn="tl" rotWithShape="0">
                  <a:schemeClr val="tx1">
                    <a:alpha val="20000"/>
                  </a:schemeClr>
                </a:outerShdw>
              </a:effectLst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436862" y="1365255"/>
            <a:ext cx="4109013" cy="4109013"/>
          </a:xfrm>
          <a:custGeom>
            <a:avLst/>
            <a:gdLst>
              <a:gd name="connsiteX0" fmla="*/ 0 w 4109013"/>
              <a:gd name="connsiteY0" fmla="*/ 4109012 h 4109013"/>
              <a:gd name="connsiteX1" fmla="*/ 4109013 w 4109013"/>
              <a:gd name="connsiteY1" fmla="*/ 4109012 h 4109013"/>
              <a:gd name="connsiteX2" fmla="*/ 4109013 w 4109013"/>
              <a:gd name="connsiteY2" fmla="*/ 4109013 h 4109013"/>
              <a:gd name="connsiteX3" fmla="*/ 0 w 4109013"/>
              <a:gd name="connsiteY3" fmla="*/ 4109013 h 4109013"/>
              <a:gd name="connsiteX4" fmla="*/ 0 w 4109013"/>
              <a:gd name="connsiteY4" fmla="*/ 0 h 4109013"/>
              <a:gd name="connsiteX5" fmla="*/ 4109013 w 4109013"/>
              <a:gd name="connsiteY5" fmla="*/ 312945 h 4109013"/>
              <a:gd name="connsiteX6" fmla="*/ 4109013 w 4109013"/>
              <a:gd name="connsiteY6" fmla="*/ 3796068 h 4109013"/>
              <a:gd name="connsiteX7" fmla="*/ 0 w 4109013"/>
              <a:gd name="connsiteY7" fmla="*/ 4109012 h 410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9013" h="4109013">
                <a:moveTo>
                  <a:pt x="0" y="4109012"/>
                </a:moveTo>
                <a:lnTo>
                  <a:pt x="4109013" y="4109012"/>
                </a:lnTo>
                <a:lnTo>
                  <a:pt x="4109013" y="4109013"/>
                </a:lnTo>
                <a:lnTo>
                  <a:pt x="0" y="4109013"/>
                </a:lnTo>
                <a:close/>
                <a:moveTo>
                  <a:pt x="0" y="0"/>
                </a:moveTo>
                <a:lnTo>
                  <a:pt x="4109013" y="312945"/>
                </a:lnTo>
                <a:lnTo>
                  <a:pt x="4109013" y="3796068"/>
                </a:lnTo>
                <a:lnTo>
                  <a:pt x="0" y="4109012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gradFill>
              <a:gsLst>
                <a:gs pos="0">
                  <a:srgbClr val="64F1FC"/>
                </a:gs>
                <a:gs pos="43000">
                  <a:srgbClr val="005BEA">
                    <a:alpha val="0"/>
                  </a:srgbClr>
                </a:gs>
                <a:gs pos="22000">
                  <a:srgbClr val="005BEA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64F1FC"/>
                    </a:gs>
                    <a:gs pos="100000">
                      <a:srgbClr val="005BEA"/>
                    </a:gs>
                  </a:gsLst>
                  <a:lin ang="5400000" scaled="1"/>
                </a:gradFill>
              </a:ln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B7790A3-A64E-3EBD-3859-A13D4806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72447"/>
            <a:ext cx="4845398" cy="32507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081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405" y="1794076"/>
            <a:ext cx="2406007" cy="3680192"/>
            <a:chOff x="-4405" y="1794076"/>
            <a:chExt cx="2406007" cy="3680192"/>
          </a:xfrm>
        </p:grpSpPr>
        <p:sp>
          <p:nvSpPr>
            <p:cNvPr id="2" name="矩形 1"/>
            <p:cNvSpPr/>
            <p:nvPr/>
          </p:nvSpPr>
          <p:spPr>
            <a:xfrm>
              <a:off x="214830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8922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4405" y="4761268"/>
              <a:ext cx="1399459" cy="713000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626160" y="608303"/>
            <a:ext cx="49396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利用</a:t>
            </a:r>
            <a:r>
              <a:rPr lang="en-US" altLang="zh-CN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python</a:t>
            </a: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实现手部追踪：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10626716" y="2963033"/>
            <a:ext cx="1565284" cy="931934"/>
            <a:chOff x="4901685" y="1794076"/>
            <a:chExt cx="2186772" cy="931934"/>
          </a:xfrm>
        </p:grpSpPr>
        <p:sp>
          <p:nvSpPr>
            <p:cNvPr id="9" name="矩形 8"/>
            <p:cNvSpPr/>
            <p:nvPr/>
          </p:nvSpPr>
          <p:spPr>
            <a:xfrm>
              <a:off x="4901685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25777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700268" y="1716855"/>
            <a:ext cx="4109013" cy="34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4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调用电脑摄像头实现每一帧的捕获：</a:t>
            </a:r>
          </a:p>
        </p:txBody>
      </p:sp>
      <p:sp>
        <p:nvSpPr>
          <p:cNvPr id="16" name="任意多边形: 形状 15"/>
          <p:cNvSpPr/>
          <p:nvPr/>
        </p:nvSpPr>
        <p:spPr>
          <a:xfrm>
            <a:off x="1436862" y="1365255"/>
            <a:ext cx="4109013" cy="4109013"/>
          </a:xfrm>
          <a:custGeom>
            <a:avLst/>
            <a:gdLst>
              <a:gd name="connsiteX0" fmla="*/ 0 w 4109013"/>
              <a:gd name="connsiteY0" fmla="*/ 4109012 h 4109013"/>
              <a:gd name="connsiteX1" fmla="*/ 4109013 w 4109013"/>
              <a:gd name="connsiteY1" fmla="*/ 4109012 h 4109013"/>
              <a:gd name="connsiteX2" fmla="*/ 4109013 w 4109013"/>
              <a:gd name="connsiteY2" fmla="*/ 4109013 h 4109013"/>
              <a:gd name="connsiteX3" fmla="*/ 0 w 4109013"/>
              <a:gd name="connsiteY3" fmla="*/ 4109013 h 4109013"/>
              <a:gd name="connsiteX4" fmla="*/ 0 w 4109013"/>
              <a:gd name="connsiteY4" fmla="*/ 0 h 4109013"/>
              <a:gd name="connsiteX5" fmla="*/ 4109013 w 4109013"/>
              <a:gd name="connsiteY5" fmla="*/ 312945 h 4109013"/>
              <a:gd name="connsiteX6" fmla="*/ 4109013 w 4109013"/>
              <a:gd name="connsiteY6" fmla="*/ 3796068 h 4109013"/>
              <a:gd name="connsiteX7" fmla="*/ 0 w 4109013"/>
              <a:gd name="connsiteY7" fmla="*/ 4109012 h 410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9013" h="4109013">
                <a:moveTo>
                  <a:pt x="0" y="4109012"/>
                </a:moveTo>
                <a:lnTo>
                  <a:pt x="4109013" y="4109012"/>
                </a:lnTo>
                <a:lnTo>
                  <a:pt x="4109013" y="4109013"/>
                </a:lnTo>
                <a:lnTo>
                  <a:pt x="0" y="4109013"/>
                </a:lnTo>
                <a:close/>
                <a:moveTo>
                  <a:pt x="0" y="0"/>
                </a:moveTo>
                <a:lnTo>
                  <a:pt x="4109013" y="312945"/>
                </a:lnTo>
                <a:lnTo>
                  <a:pt x="4109013" y="3796068"/>
                </a:lnTo>
                <a:lnTo>
                  <a:pt x="0" y="4109012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gradFill>
              <a:gsLst>
                <a:gs pos="0">
                  <a:srgbClr val="64F1FC"/>
                </a:gs>
                <a:gs pos="43000">
                  <a:srgbClr val="005BEA">
                    <a:alpha val="0"/>
                  </a:srgbClr>
                </a:gs>
                <a:gs pos="22000">
                  <a:srgbClr val="005BEA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gradFill>
                  <a:gsLst>
                    <a:gs pos="0">
                      <a:srgbClr val="64F1FC"/>
                    </a:gs>
                    <a:gs pos="100000">
                      <a:srgbClr val="005BEA"/>
                    </a:gs>
                  </a:gsLst>
                  <a:lin ang="5400000" scaled="1"/>
                </a:gradFill>
              </a:ln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6F9D3F-BB61-486F-8B77-6172F599B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536" y="2514177"/>
            <a:ext cx="3800475" cy="31908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FA25536-38F9-49A5-9D34-C4B1DF8E0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766" y="2622744"/>
            <a:ext cx="4887484" cy="30823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7280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4405" y="1794076"/>
            <a:ext cx="2406007" cy="3680192"/>
            <a:chOff x="-4405" y="1794076"/>
            <a:chExt cx="2406007" cy="3680192"/>
          </a:xfrm>
        </p:grpSpPr>
        <p:sp>
          <p:nvSpPr>
            <p:cNvPr id="2" name="矩形 1"/>
            <p:cNvSpPr/>
            <p:nvPr/>
          </p:nvSpPr>
          <p:spPr>
            <a:xfrm>
              <a:off x="214830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38922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-4405" y="4761268"/>
              <a:ext cx="1399459" cy="713000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626160" y="608303"/>
            <a:ext cx="49396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利用</a:t>
            </a:r>
            <a:r>
              <a:rPr lang="en-US" altLang="zh-CN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python</a:t>
            </a: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实现手部追踪：</a:t>
            </a:r>
          </a:p>
        </p:txBody>
      </p:sp>
      <p:grpSp>
        <p:nvGrpSpPr>
          <p:cNvPr id="3" name="组合 2"/>
          <p:cNvGrpSpPr/>
          <p:nvPr/>
        </p:nvGrpSpPr>
        <p:grpSpPr>
          <a:xfrm flipH="1">
            <a:off x="10626716" y="2963033"/>
            <a:ext cx="1565284" cy="931934"/>
            <a:chOff x="4901685" y="1794076"/>
            <a:chExt cx="2186772" cy="931934"/>
          </a:xfrm>
        </p:grpSpPr>
        <p:sp>
          <p:nvSpPr>
            <p:cNvPr id="9" name="矩形 8"/>
            <p:cNvSpPr/>
            <p:nvPr/>
          </p:nvSpPr>
          <p:spPr>
            <a:xfrm>
              <a:off x="4901685" y="1794076"/>
              <a:ext cx="1862680" cy="648182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25777" y="2519479"/>
              <a:ext cx="1862680" cy="206531"/>
            </a:xfrm>
            <a:prstGeom prst="rect">
              <a:avLst/>
            </a:prstGeom>
            <a:gradFill>
              <a:gsLst>
                <a:gs pos="100000">
                  <a:srgbClr val="1EA3E0">
                    <a:alpha val="43000"/>
                  </a:srgbClr>
                </a:gs>
                <a:gs pos="60000">
                  <a:srgbClr val="1EA3E0">
                    <a:alpha val="15000"/>
                  </a:srgbClr>
                </a:gs>
                <a:gs pos="0">
                  <a:srgbClr val="37E5E5">
                    <a:alpha val="0"/>
                  </a:srgbClr>
                </a:gs>
              </a:gsLst>
              <a:lin ang="0" scaled="0"/>
            </a:gradFill>
            <a:ln w="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zh-CN" altLang="en-US">
                <a:solidFill>
                  <a:prstClr val="white"/>
                </a:solidFill>
                <a:latin typeface="思源黑体 CN Regular" panose="020B0500000000000000" charset="-122"/>
                <a:ea typeface="思源黑体 CN Regular" panose="020B0500000000000000" charset="-122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5170495" y="1561795"/>
            <a:ext cx="4109013" cy="412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实现手部获取：</a:t>
            </a:r>
          </a:p>
        </p:txBody>
      </p:sp>
      <p:sp>
        <p:nvSpPr>
          <p:cNvPr id="16" name="任意多边形: 形状 15"/>
          <p:cNvSpPr/>
          <p:nvPr/>
        </p:nvSpPr>
        <p:spPr>
          <a:xfrm>
            <a:off x="1104522" y="1596039"/>
            <a:ext cx="4109013" cy="4109013"/>
          </a:xfrm>
          <a:custGeom>
            <a:avLst/>
            <a:gdLst>
              <a:gd name="connsiteX0" fmla="*/ 0 w 4109013"/>
              <a:gd name="connsiteY0" fmla="*/ 4109012 h 4109013"/>
              <a:gd name="connsiteX1" fmla="*/ 4109013 w 4109013"/>
              <a:gd name="connsiteY1" fmla="*/ 4109012 h 4109013"/>
              <a:gd name="connsiteX2" fmla="*/ 4109013 w 4109013"/>
              <a:gd name="connsiteY2" fmla="*/ 4109013 h 4109013"/>
              <a:gd name="connsiteX3" fmla="*/ 0 w 4109013"/>
              <a:gd name="connsiteY3" fmla="*/ 4109013 h 4109013"/>
              <a:gd name="connsiteX4" fmla="*/ 0 w 4109013"/>
              <a:gd name="connsiteY4" fmla="*/ 0 h 4109013"/>
              <a:gd name="connsiteX5" fmla="*/ 4109013 w 4109013"/>
              <a:gd name="connsiteY5" fmla="*/ 312945 h 4109013"/>
              <a:gd name="connsiteX6" fmla="*/ 4109013 w 4109013"/>
              <a:gd name="connsiteY6" fmla="*/ 3796068 h 4109013"/>
              <a:gd name="connsiteX7" fmla="*/ 0 w 4109013"/>
              <a:gd name="connsiteY7" fmla="*/ 4109012 h 410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9013" h="4109013">
                <a:moveTo>
                  <a:pt x="0" y="4109012"/>
                </a:moveTo>
                <a:lnTo>
                  <a:pt x="4109013" y="4109012"/>
                </a:lnTo>
                <a:lnTo>
                  <a:pt x="4109013" y="4109013"/>
                </a:lnTo>
                <a:lnTo>
                  <a:pt x="0" y="4109013"/>
                </a:lnTo>
                <a:close/>
                <a:moveTo>
                  <a:pt x="0" y="0"/>
                </a:moveTo>
                <a:lnTo>
                  <a:pt x="4109013" y="312945"/>
                </a:lnTo>
                <a:lnTo>
                  <a:pt x="4109013" y="3796068"/>
                </a:lnTo>
                <a:lnTo>
                  <a:pt x="0" y="4109012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gradFill>
              <a:gsLst>
                <a:gs pos="0">
                  <a:srgbClr val="64F1FC"/>
                </a:gs>
                <a:gs pos="43000">
                  <a:srgbClr val="005BEA">
                    <a:alpha val="0"/>
                  </a:srgbClr>
                </a:gs>
                <a:gs pos="22000">
                  <a:srgbClr val="005BEA"/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n>
                <a:gradFill>
                  <a:gsLst>
                    <a:gs pos="0">
                      <a:srgbClr val="64F1FC"/>
                    </a:gs>
                    <a:gs pos="100000">
                      <a:srgbClr val="005BEA"/>
                    </a:gs>
                  </a:gsLst>
                  <a:lin ang="5400000" scaled="1"/>
                </a:gradFill>
              </a:ln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7CB05B6-6384-348D-B152-E31E67D58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353" y="2586185"/>
            <a:ext cx="4109013" cy="24110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67060C-0F32-E95A-620C-02368154F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69" y="2408697"/>
            <a:ext cx="5210175" cy="5810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53D47CD-ED3B-18A2-D64E-AFB982BDE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433" y="3296268"/>
            <a:ext cx="3966845" cy="2697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1231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626160" y="608303"/>
            <a:ext cx="49396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利用</a:t>
            </a:r>
            <a:r>
              <a:rPr lang="en-US" altLang="zh-CN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python</a:t>
            </a: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实现手部追踪：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152360" y="2776774"/>
            <a:ext cx="4053841" cy="992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从</a:t>
            </a:r>
            <a:r>
              <a:rPr lang="en-US" altLang="zh-CN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hand 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字典中提取关键点列表（</a:t>
            </a:r>
            <a:r>
              <a:rPr lang="en-US" altLang="zh-CN" sz="1600" dirty="0" err="1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lmList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）。每个关键点是一个三元组 </a:t>
            </a:r>
            <a:r>
              <a:rPr lang="en-US" altLang="zh-CN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(x, y, z)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，表示其在 </a:t>
            </a:r>
            <a:r>
              <a:rPr lang="en-US" altLang="zh-CN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3D 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空间中的坐标。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52360" y="4391589"/>
            <a:ext cx="4053841" cy="992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data.extend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([</a:t>
            </a:r>
            <a:r>
              <a:rPr lang="en-US" altLang="zh-CN" sz="1600" dirty="0" err="1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lm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[0], height - </a:t>
            </a:r>
            <a:r>
              <a:rPr lang="en-US" altLang="zh-CN" sz="1600" dirty="0" err="1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lm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[1], </a:t>
            </a:r>
            <a:r>
              <a:rPr lang="en-US" altLang="zh-CN" sz="1600" dirty="0" err="1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lm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[2]])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：将每个关键点的 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x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、翻转后的 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y 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和 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z 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坐标添加到 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data 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列表中。</a:t>
            </a:r>
          </a:p>
        </p:txBody>
      </p:sp>
      <p:sp>
        <p:nvSpPr>
          <p:cNvPr id="18" name="矩形: 圆角 17"/>
          <p:cNvSpPr/>
          <p:nvPr/>
        </p:nvSpPr>
        <p:spPr>
          <a:xfrm>
            <a:off x="7249896" y="2236033"/>
            <a:ext cx="2845080" cy="346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获取第一只手的关键点信息：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7249896" y="3934524"/>
            <a:ext cx="1568611" cy="3463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kern="0" dirty="0"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转换数据形式</a:t>
            </a:r>
          </a:p>
        </p:txBody>
      </p:sp>
      <p:sp>
        <p:nvSpPr>
          <p:cNvPr id="13" name="椭圆 12"/>
          <p:cNvSpPr/>
          <p:nvPr/>
        </p:nvSpPr>
        <p:spPr>
          <a:xfrm>
            <a:off x="-619760" y="4448810"/>
            <a:ext cx="8616950" cy="160655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softEdge rad="635000"/>
          </a:effectLst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600" kern="0" dirty="0">
              <a:solidFill>
                <a:prstClr val="white"/>
              </a:solidFill>
              <a:latin typeface="+mn-ea"/>
              <a:cs typeface="思源黑体 CN Regular" panose="020B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41700" y="5153025"/>
            <a:ext cx="533400" cy="73660"/>
          </a:xfrm>
          <a:prstGeom prst="rect">
            <a:avLst/>
          </a:prstGeom>
          <a:solidFill>
            <a:srgbClr val="1E1E1E"/>
          </a:solidFill>
          <a:ln w="12700" cap="flat" cmpd="sng" algn="ctr">
            <a:noFill/>
            <a:prstDash val="solid"/>
            <a:miter lim="800000"/>
          </a:ln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600" kern="0" dirty="0">
              <a:solidFill>
                <a:prstClr val="white"/>
              </a:solidFill>
              <a:latin typeface="+mn-ea"/>
              <a:cs typeface="思源黑体 CN Regular" panose="020B050000000000000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822291-48E9-BC2E-90D0-9AEAF0422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178604"/>
            <a:ext cx="3429000" cy="13049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3D9B07-7758-CADF-A3D6-4220D552E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91"/>
          <a:stretch/>
        </p:blipFill>
        <p:spPr>
          <a:xfrm>
            <a:off x="1249679" y="4293182"/>
            <a:ext cx="5173270" cy="7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8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208031" y="608303"/>
            <a:ext cx="57759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发送数据：（使用</a:t>
            </a:r>
            <a:r>
              <a:rPr lang="en-US" altLang="zh-CN" sz="2600" spc="300" dirty="0" err="1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udp</a:t>
            </a: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传送数据）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3879782" y="2883374"/>
            <a:ext cx="748349" cy="26354"/>
            <a:chOff x="3933537" y="2979088"/>
            <a:chExt cx="748349" cy="26354"/>
          </a:xfrm>
        </p:grpSpPr>
        <p:sp>
          <p:nvSpPr>
            <p:cNvPr id="23" name="椭圆 22"/>
            <p:cNvSpPr/>
            <p:nvPr/>
          </p:nvSpPr>
          <p:spPr>
            <a:xfrm>
              <a:off x="3933537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655532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294534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568923" y="2883374"/>
            <a:ext cx="748349" cy="26354"/>
            <a:chOff x="7494102" y="2979088"/>
            <a:chExt cx="748349" cy="26354"/>
          </a:xfrm>
        </p:grpSpPr>
        <p:sp>
          <p:nvSpPr>
            <p:cNvPr id="26" name="椭圆 25"/>
            <p:cNvSpPr/>
            <p:nvPr/>
          </p:nvSpPr>
          <p:spPr>
            <a:xfrm>
              <a:off x="7494102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8216097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854773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792765" y="4741862"/>
            <a:ext cx="3233242" cy="1229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2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socket </a:t>
            </a:r>
            <a:r>
              <a:rPr lang="zh-CN" altLang="en-US" sz="12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是 </a:t>
            </a:r>
            <a:r>
              <a:rPr lang="en-US" altLang="zh-CN" sz="12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Python </a:t>
            </a:r>
            <a:r>
              <a:rPr lang="zh-CN" altLang="en-US" sz="12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中提供网络通信功能的模块。</a:t>
            </a:r>
          </a:p>
          <a:p>
            <a:pPr algn="ctr">
              <a:lnSpc>
                <a:spcPct val="125000"/>
              </a:lnSpc>
            </a:pPr>
            <a:r>
              <a:rPr lang="en-US" altLang="zh-CN" sz="1200" b="0" i="0" dirty="0" err="1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socket.AF_INET</a:t>
            </a:r>
            <a:r>
              <a:rPr lang="zh-CN" altLang="en-US" sz="12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：表示使用 </a:t>
            </a:r>
            <a:r>
              <a:rPr lang="en-US" altLang="zh-CN" sz="12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IPv4 </a:t>
            </a:r>
            <a:r>
              <a:rPr lang="zh-CN" altLang="en-US" sz="12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地址族。</a:t>
            </a:r>
          </a:p>
          <a:p>
            <a:pPr algn="ctr">
              <a:lnSpc>
                <a:spcPct val="125000"/>
              </a:lnSpc>
            </a:pPr>
            <a:r>
              <a:rPr lang="en-US" altLang="zh-CN" sz="1200" b="0" i="0" dirty="0" err="1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socket.SOCK_DGRAM</a:t>
            </a:r>
            <a:r>
              <a:rPr lang="zh-CN" altLang="en-US" sz="12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：指明使用 </a:t>
            </a:r>
            <a:r>
              <a:rPr lang="en-US" altLang="zh-CN" sz="12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UDP</a:t>
            </a:r>
            <a:r>
              <a:rPr lang="zh-CN" altLang="en-US" sz="12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（用户数据报协议）来传输数据。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405347" y="4189850"/>
            <a:ext cx="2008077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创建套接字对象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481906" y="4741862"/>
            <a:ext cx="3233242" cy="377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endParaRPr lang="zh-CN" altLang="en-US" sz="1600" b="0" i="0" dirty="0">
              <a:solidFill>
                <a:schemeClr val="accent3"/>
              </a:solidFill>
              <a:effectLst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48866" y="4107554"/>
            <a:ext cx="2294267" cy="758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设定目标服务器地址和端口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436222" y="4719700"/>
            <a:ext cx="32332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US" altLang="zh-CN" sz="1200" dirty="0" err="1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str.encode</a:t>
            </a:r>
            <a:r>
              <a:rPr lang="en-US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(str(data))</a:t>
            </a:r>
            <a:r>
              <a:rPr lang="zh-CN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：将数据</a:t>
            </a:r>
            <a:r>
              <a:rPr lang="en-US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 data </a:t>
            </a:r>
            <a:r>
              <a:rPr lang="zh-CN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转换成字符串形式，再编码为</a:t>
            </a:r>
            <a:r>
              <a:rPr lang="en-US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 UTF-8 </a:t>
            </a:r>
            <a:r>
              <a:rPr lang="zh-CN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字节数组。这是因为套接字的发送和接收操作只支持二进制格式的数据。</a:t>
            </a:r>
          </a:p>
          <a:p>
            <a:pPr lvl="0" algn="just"/>
            <a:r>
              <a:rPr lang="en-US" altLang="zh-CN" sz="1200" dirty="0" err="1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sock.sendto</a:t>
            </a:r>
            <a:r>
              <a:rPr lang="zh-CN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：将编码后的数据通过</a:t>
            </a:r>
            <a:r>
              <a:rPr lang="en-US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 sock </a:t>
            </a:r>
            <a:r>
              <a:rPr lang="zh-CN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发送到指定的服务器地址和端口，即</a:t>
            </a:r>
            <a:r>
              <a:rPr lang="en-US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lang="en-US" altLang="zh-CN" sz="1200" dirty="0" err="1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serverAddressPort</a:t>
            </a:r>
            <a:r>
              <a:rPr lang="zh-CN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963796" y="4189850"/>
            <a:ext cx="1647743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发送数据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8DC631-EEBC-BFE9-6AA0-5B3A01B4A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1905" y="5312713"/>
            <a:ext cx="40407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这行代码将目标服务器地址和端口以元组形式赋值给 </a:t>
            </a:r>
            <a:r>
              <a:rPr lang="en-US" altLang="zh-CN" sz="1200" dirty="0" err="1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serverAddressPort</a:t>
            </a:r>
            <a:r>
              <a:rPr lang="zh-CN" altLang="en-US" sz="12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，用作后续数据发送的目的地。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D707AF0-0CCE-323E-1780-AA718488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" y="2145169"/>
            <a:ext cx="5238750" cy="29527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4239254-54C2-96D6-8BFC-0321992E4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33" y="3344110"/>
            <a:ext cx="3724275" cy="3429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B5D64AF-D4AF-6762-23BF-3FD80A873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541" y="2298675"/>
            <a:ext cx="5274310" cy="446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59876" y="608303"/>
            <a:ext cx="16722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接收数据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152360" y="2776774"/>
            <a:ext cx="4053841" cy="992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创建一个新的线程 </a:t>
            </a:r>
            <a:r>
              <a:rPr lang="en-US" altLang="zh-CN" sz="1600" dirty="0" err="1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receiveThread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，设置为后台线程，以便主线程结束后它也能自动结束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52360" y="4391589"/>
            <a:ext cx="4053841" cy="2223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IPEndPoint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：用于存储接收到的数据包的来源地址。</a:t>
            </a:r>
            <a:endParaRPr lang="en-US" altLang="zh-CN" sz="16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client.Receive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：接收一个 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UDP 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数据包，将来源地址存储到 </a:t>
            </a:r>
            <a:r>
              <a:rPr lang="en-US" altLang="zh-CN" sz="1600" dirty="0" err="1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anylP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，并返回数据的字节数组。</a:t>
            </a:r>
            <a:b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</a:b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Encoding.UTF8.GetString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将接收到的字节数组转换成 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UTF-8 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编码的字符串。</a:t>
            </a:r>
          </a:p>
        </p:txBody>
      </p:sp>
      <p:sp>
        <p:nvSpPr>
          <p:cNvPr id="18" name="矩形: 圆角 17"/>
          <p:cNvSpPr/>
          <p:nvPr/>
        </p:nvSpPr>
        <p:spPr>
          <a:xfrm>
            <a:off x="7249896" y="2236033"/>
            <a:ext cx="2643912" cy="43004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创建线程，用来接收数据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7249896" y="3934524"/>
            <a:ext cx="1568611" cy="3463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600" kern="0" dirty="0"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•	</a:t>
            </a:r>
            <a:r>
              <a:rPr lang="zh-CN" altLang="en-US" sz="1600" kern="0" dirty="0"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循环接收数据</a:t>
            </a:r>
          </a:p>
        </p:txBody>
      </p:sp>
      <p:sp>
        <p:nvSpPr>
          <p:cNvPr id="2" name="矩形 1"/>
          <p:cNvSpPr/>
          <p:nvPr/>
        </p:nvSpPr>
        <p:spPr>
          <a:xfrm>
            <a:off x="3441700" y="5153025"/>
            <a:ext cx="533400" cy="73660"/>
          </a:xfrm>
          <a:prstGeom prst="rect">
            <a:avLst/>
          </a:prstGeom>
          <a:solidFill>
            <a:srgbClr val="1E1E1E"/>
          </a:solidFill>
          <a:ln w="12700" cap="flat" cmpd="sng" algn="ctr">
            <a:noFill/>
            <a:prstDash val="solid"/>
            <a:miter lim="800000"/>
          </a:ln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600" kern="0" dirty="0">
              <a:solidFill>
                <a:prstClr val="white"/>
              </a:solidFill>
              <a:latin typeface="+mn-ea"/>
              <a:cs typeface="思源黑体 CN Regular" panose="020B050000000000000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A0DC94-3264-0320-F76A-449DD7B4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99" y="2234738"/>
            <a:ext cx="5706110" cy="838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FC7DF3-6B1F-2495-54B4-63D91D14C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802" y="3566152"/>
            <a:ext cx="4120103" cy="276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0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91902" y="608303"/>
            <a:ext cx="42082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在</a:t>
            </a:r>
            <a:r>
              <a:rPr lang="en-US" altLang="zh-CN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unity</a:t>
            </a: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中创建手部模型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152360" y="2776774"/>
            <a:ext cx="4053841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在场景中创建</a:t>
            </a:r>
            <a:r>
              <a:rPr lang="en-US" altLang="zh-CN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21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个球体，并且将其缩放为</a:t>
            </a:r>
            <a:r>
              <a:rPr lang="en-US" altLang="zh-CN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0.2</a:t>
            </a:r>
            <a:r>
              <a:rPr lang="zh-CN" altLang="en-US" sz="16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。为每个小球加上红色的材质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52360" y="4391589"/>
            <a:ext cx="4053841" cy="684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在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unity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场景中创建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21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条线：并给予它绿色的材质。</a:t>
            </a:r>
          </a:p>
        </p:txBody>
      </p:sp>
      <p:sp>
        <p:nvSpPr>
          <p:cNvPr id="18" name="矩形: 圆角 17"/>
          <p:cNvSpPr/>
          <p:nvPr/>
        </p:nvSpPr>
        <p:spPr>
          <a:xfrm>
            <a:off x="7249896" y="2236033"/>
            <a:ext cx="1568611" cy="34637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1000">
                <a:srgbClr val="64F1FC"/>
              </a:gs>
              <a:gs pos="91000">
                <a:srgbClr val="005BEA"/>
              </a:gs>
              <a:gs pos="34000">
                <a:srgbClr val="00C6FB"/>
              </a:gs>
            </a:gsLst>
            <a:lin ang="27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创建关键点：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7249896" y="3934524"/>
            <a:ext cx="2250720" cy="32390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600" kern="0" dirty="0">
                <a:solidFill>
                  <a:schemeClr val="accent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创建连接关键点的线：</a:t>
            </a:r>
          </a:p>
        </p:txBody>
      </p:sp>
      <p:sp>
        <p:nvSpPr>
          <p:cNvPr id="13" name="椭圆 12"/>
          <p:cNvSpPr/>
          <p:nvPr/>
        </p:nvSpPr>
        <p:spPr>
          <a:xfrm>
            <a:off x="-619760" y="4448810"/>
            <a:ext cx="8616950" cy="160655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softEdge rad="635000"/>
          </a:effectLst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600" kern="0" dirty="0">
              <a:solidFill>
                <a:prstClr val="white"/>
              </a:solidFill>
              <a:latin typeface="+mn-ea"/>
              <a:cs typeface="思源黑体 CN Regular" panose="020B05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41700" y="5153025"/>
            <a:ext cx="533400" cy="73660"/>
          </a:xfrm>
          <a:prstGeom prst="rect">
            <a:avLst/>
          </a:prstGeom>
          <a:solidFill>
            <a:srgbClr val="1E1E1E"/>
          </a:solidFill>
          <a:ln w="12700" cap="flat" cmpd="sng" algn="ctr">
            <a:noFill/>
            <a:prstDash val="solid"/>
            <a:miter lim="800000"/>
          </a:ln>
        </p:spPr>
        <p:txBody>
          <a:bodyPr wrap="none"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1600" kern="0" dirty="0">
              <a:solidFill>
                <a:prstClr val="white"/>
              </a:solidFill>
              <a:latin typeface="+mn-ea"/>
              <a:cs typeface="思源黑体 CN Regular" panose="020B0500000000000000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7B5C06-97FE-3382-F5D4-BE400F47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63" y="2258496"/>
            <a:ext cx="3423349" cy="32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330133" y="608303"/>
            <a:ext cx="35317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spc="300" dirty="0">
                <a:gradFill>
                  <a:gsLst>
                    <a:gs pos="100000">
                      <a:srgbClr val="00C5FB"/>
                    </a:gs>
                    <a:gs pos="0">
                      <a:srgbClr val="64F1FC"/>
                    </a:gs>
                  </a:gsLst>
                  <a:lin ang="0" scaled="0"/>
                </a:gradFill>
                <a:effectLst>
                  <a:outerShdw blurRad="38100" dist="38100" dir="2700000" algn="tl" rotWithShape="0">
                    <a:schemeClr val="tx1">
                      <a:alpha val="20000"/>
                    </a:schemeClr>
                  </a:outerShdw>
                </a:effectLst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手部追踪代码实现：</a:t>
            </a:r>
          </a:p>
        </p:txBody>
      </p:sp>
      <p:grpSp>
        <p:nvGrpSpPr>
          <p:cNvPr id="39" name="组合 38"/>
          <p:cNvGrpSpPr/>
          <p:nvPr/>
        </p:nvGrpSpPr>
        <p:grpSpPr>
          <a:xfrm>
            <a:off x="3879782" y="2883374"/>
            <a:ext cx="748349" cy="26354"/>
            <a:chOff x="3933537" y="2979088"/>
            <a:chExt cx="748349" cy="26354"/>
          </a:xfrm>
        </p:grpSpPr>
        <p:sp>
          <p:nvSpPr>
            <p:cNvPr id="23" name="椭圆 22"/>
            <p:cNvSpPr/>
            <p:nvPr/>
          </p:nvSpPr>
          <p:spPr>
            <a:xfrm>
              <a:off x="3933537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4655532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4294534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568923" y="2883374"/>
            <a:ext cx="748349" cy="26354"/>
            <a:chOff x="7494102" y="2979088"/>
            <a:chExt cx="748349" cy="26354"/>
          </a:xfrm>
        </p:grpSpPr>
        <p:sp>
          <p:nvSpPr>
            <p:cNvPr id="26" name="椭圆 25"/>
            <p:cNvSpPr/>
            <p:nvPr/>
          </p:nvSpPr>
          <p:spPr>
            <a:xfrm>
              <a:off x="7494102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8216097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7854773" y="2979088"/>
              <a:ext cx="26354" cy="26354"/>
            </a:xfrm>
            <a:prstGeom prst="ellipse">
              <a:avLst/>
            </a:prstGeom>
            <a:solidFill>
              <a:srgbClr val="1EA3E0"/>
            </a:solidFill>
            <a:ln>
              <a:noFill/>
            </a:ln>
            <a:effectLst>
              <a:glow rad="63500">
                <a:schemeClr val="accent5">
                  <a:satMod val="175000"/>
                  <a:alpha val="2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75061" y="4948840"/>
            <a:ext cx="3233242" cy="1418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在</a:t>
            </a:r>
            <a:r>
              <a:rPr lang="en-US" altLang="zh-CN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update</a:t>
            </a:r>
            <a:r>
              <a:rPr lang="zh-CN" altLang="en-US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中实时接受传递过来的数据。</a:t>
            </a:r>
          </a:p>
          <a:p>
            <a:pPr algn="ctr">
              <a:lnSpc>
                <a:spcPct val="125000"/>
              </a:lnSpc>
            </a:pPr>
            <a:r>
              <a:rPr lang="zh-CN" altLang="en-US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在</a:t>
            </a:r>
            <a:r>
              <a:rPr lang="en-US" altLang="zh-CN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unity</a:t>
            </a:r>
            <a:r>
              <a:rPr lang="zh-CN" altLang="en-US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属性面板中需要</a:t>
            </a:r>
            <a:r>
              <a:rPr lang="zh-CN" altLang="en-US" sz="14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指定</a:t>
            </a:r>
            <a:r>
              <a:rPr lang="en-US" altLang="zh-CN" sz="1400" b="0" i="0" dirty="0" err="1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udp</a:t>
            </a:r>
            <a:r>
              <a:rPr lang="zh-CN" altLang="en-US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的</a:t>
            </a:r>
            <a:r>
              <a:rPr lang="zh-CN" altLang="en-US" sz="14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对</a:t>
            </a:r>
            <a:r>
              <a:rPr lang="zh-CN" altLang="en-US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象</a:t>
            </a:r>
            <a:r>
              <a:rPr lang="en-US" altLang="zh-CN" sz="14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——</a:t>
            </a:r>
            <a:r>
              <a:rPr lang="zh-CN" altLang="en-US" sz="14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每个关键点</a:t>
            </a:r>
            <a:endParaRPr lang="zh-CN" altLang="en-US" sz="1400" b="0" i="0" dirty="0">
              <a:solidFill>
                <a:schemeClr val="accent3"/>
              </a:solidFill>
              <a:effectLst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 algn="ctr">
              <a:lnSpc>
                <a:spcPct val="125000"/>
              </a:lnSpc>
            </a:pPr>
            <a:r>
              <a:rPr lang="zh-CN" altLang="en-US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将</a:t>
            </a:r>
            <a:r>
              <a:rPr lang="en-US" altLang="zh-CN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manager</a:t>
            </a:r>
            <a:r>
              <a:rPr lang="zh-CN" altLang="en-US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对象拖到</a:t>
            </a:r>
            <a:r>
              <a:rPr lang="zh-CN" altLang="en-US" sz="1400" dirty="0">
                <a:solidFill>
                  <a:schemeClr val="accent3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属性面板中</a:t>
            </a:r>
            <a:r>
              <a:rPr lang="zh-CN" altLang="en-US" sz="14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位置即可。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585515" y="4189850"/>
            <a:ext cx="1945379" cy="758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从</a:t>
            </a:r>
            <a:r>
              <a:rPr lang="en-US" altLang="zh-CN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UDP</a:t>
            </a: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接收传送过来的数据：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481906" y="4741862"/>
            <a:ext cx="3233242" cy="684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将传过来的数据中的括号去掉，同时吧字符串分割成一个个数字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274656" y="4189850"/>
            <a:ext cx="1647743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处理数据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171046" y="4741862"/>
            <a:ext cx="3233242" cy="992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将分割出来的数据赋值给</a:t>
            </a:r>
            <a:r>
              <a:rPr lang="en-US" altLang="zh-CN" sz="1600" b="0" i="0" dirty="0" err="1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xyz</a:t>
            </a:r>
            <a:r>
              <a:rPr lang="zh-CN" altLang="en-US" sz="1600" b="0" i="0" dirty="0">
                <a:solidFill>
                  <a:schemeClr val="accent3"/>
                </a:solidFill>
                <a:effectLst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，然后将其三个一组赋值给点，使其成为点的坐标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8963796" y="4189850"/>
            <a:ext cx="1945379" cy="4127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将数据赋值给点：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9CF67C-E08A-0E16-C903-EF7D96885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04" y="2783892"/>
            <a:ext cx="3581400" cy="714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8559D2-4CB7-1E45-E8A4-B057D36E2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921" y="1934344"/>
            <a:ext cx="4619625" cy="542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2C2C3E-3FE9-59BB-5681-A5D5789FF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779" y="3663924"/>
            <a:ext cx="4200939" cy="4369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680EBA-165B-3983-2EC5-FD4F6BB96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869" y="2616233"/>
            <a:ext cx="4338778" cy="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639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6627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662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6627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226627;"/>
</p:tagLst>
</file>

<file path=ppt/theme/theme1.xml><?xml version="1.0" encoding="utf-8"?>
<a:theme xmlns:a="http://schemas.openxmlformats.org/drawingml/2006/main" name="1_Office 主题​​">
  <a:themeElements>
    <a:clrScheme name="小云朵_03专用换色">
      <a:dk1>
        <a:sysClr val="windowText" lastClr="000000"/>
      </a:dk1>
      <a:lt1>
        <a:sysClr val="window" lastClr="FFFFFF"/>
      </a:lt1>
      <a:dk2>
        <a:srgbClr val="0C47AF"/>
      </a:dk2>
      <a:lt2>
        <a:srgbClr val="E7E6E6"/>
      </a:lt2>
      <a:accent1>
        <a:srgbClr val="0D2D7F"/>
      </a:accent1>
      <a:accent2>
        <a:srgbClr val="FFE5B4"/>
      </a:accent2>
      <a:accent3>
        <a:srgbClr val="DEEBF7"/>
      </a:accent3>
      <a:accent4>
        <a:srgbClr val="ECC78A"/>
      </a:accent4>
      <a:accent5>
        <a:srgbClr val="0070C0"/>
      </a:accent5>
      <a:accent6>
        <a:srgbClr val="00BBFB"/>
      </a:accent6>
      <a:hlink>
        <a:srgbClr val="0563C1"/>
      </a:hlink>
      <a:folHlink>
        <a:srgbClr val="954F72"/>
      </a:folHlink>
    </a:clrScheme>
    <a:fontScheme name="汉仪雅酷黑">
      <a:majorFont>
        <a:latin typeface="思源黑体 CN Regular"/>
        <a:ea typeface="思源黑体 CN Regular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1000">
              <a:srgbClr val="64F1FC"/>
            </a:gs>
            <a:gs pos="91000">
              <a:srgbClr val="005BEA"/>
            </a:gs>
            <a:gs pos="34000">
              <a:srgbClr val="00C6FB"/>
            </a:gs>
          </a:gsLst>
          <a:lin ang="2700000" scaled="0"/>
          <a:tileRect/>
        </a:gradFill>
        <a:ln w="12700" cap="flat" cmpd="sng" algn="ctr">
          <a:noFill/>
          <a:prstDash val="solid"/>
          <a:miter lim="800000"/>
        </a:ln>
      </a:spPr>
      <a:bodyPr wrap="none"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sz="1600" kern="0" dirty="0">
            <a:solidFill>
              <a:prstClr val="white"/>
            </a:solidFill>
            <a:latin typeface="+mn-ea"/>
            <a:cs typeface="OPPOSans M" panose="00020600040101010101" pitchFamily="18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思源黑体 CN Regular"/>
        <a:font script="Hebr" typeface="思源黑体 CN Regula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游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思源黑体 CN Regular"/>
        <a:font script="Hebr" typeface="思源黑体 CN Regular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Regular"/>
        <a:font script="Uigh" typeface="Microsoft Uighur"/>
        <a:font script="Geor" typeface="Sylfaen"/>
      </a:majorFont>
      <a:minorFont>
        <a:latin typeface="思源黑体 CN Regular"/>
        <a:ea typeface=""/>
        <a:cs typeface=""/>
        <a:font script="Jpan" typeface="ＭＳ Ｐゴシック"/>
        <a:font script="Hang" typeface="맑은 고딕"/>
        <a:font script="Hans" typeface="思源黑体 CN Regular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1165</Words>
  <Application>Microsoft Office PowerPoint</Application>
  <PresentationFormat>宽屏</PresentationFormat>
  <Paragraphs>63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思源黑体 CN Regular</vt:lpstr>
      <vt:lpstr>思源黑体 CN Bold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 云朵</dc:creator>
  <cp:lastModifiedBy>HY L</cp:lastModifiedBy>
  <cp:revision>386</cp:revision>
  <dcterms:created xsi:type="dcterms:W3CDTF">2020-12-21T03:06:00Z</dcterms:created>
  <dcterms:modified xsi:type="dcterms:W3CDTF">2025-09-04T03:16:25Z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2052-11.1.0.11142</vt:lpwstr>
  </property>
  <property fmtid="{D5CDD505-2E9C-101B-9397-08002B2CF9AE}" pid="3" name="KSOSaveFontToCloudKey">
    <vt:lpwstr>206947879_btnclosed</vt:lpwstr>
  </property>
  <property fmtid="{D5CDD505-2E9C-101B-9397-08002B2CF9AE}" pid="4" name="ICV">
    <vt:lpwstr>12CB1528EBF04EAABCFF21DD7B8C549F</vt:lpwstr>
  </property>
  <property fmtid="{D5CDD505-2E9C-101B-9397-08002B2CF9AE}" pid="5" name="KSOTemplateUUID">
    <vt:lpwstr>v1.0_mb_FFF1vILvtcD9sLY1gC/9Mg==</vt:lpwstr>
  </property>
</Properties>
</file>